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Cover. Title ≤ 10 words, 104px (52pt). Keep the Calm Blue watercolor. Replace every placeholder.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divider. Number the real sections in order. Title ≤ 5 words.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Content. Title 72px (36pt), lede 30px League Spartan 400, body 32px Lora. ≤ 40 words.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Photo + text. Swap the photo for one of WBT’s own (asset catalog › Photography). Never crop a face.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Quote. Real quotes only, verbatim, with name and role. Curly quotes; the opening mark hangs outside the text edge.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Stats. Figures from workbettertogether.coach (ICF). Always cite the source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Bio. Copy the bio verbatim from the website. Portrait full colour, as shot.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Thank you. Check the contact emails before sending.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jp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8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WBT-20260502-Work-Better-Together-Wordmark-Black-1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08000"/>
            <a:ext cx="1241425" cy="50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93000" y="533400"/>
            <a:ext cx="40894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sz="900" b="0" i="0" spc="90">
                <a:solidFill>
                  <a:srgbClr val="1F1E1E"/>
                </a:solidFill>
                <a:latin typeface="Inconsolata"/>
              </a:rPr>
              <a:t>PREPARED FOR CLIENT NAME</a:t>
            </a:r>
          </a:p>
          <a:p>
            <a:pPr algn="r">
              <a:lnSpc>
                <a:spcPct val="150000"/>
              </a:lnSpc>
              <a:spcBef>
                <a:spcPts val="540"/>
              </a:spcBef>
            </a:pPr>
            <a:r>
              <a:rPr sz="900" b="0" i="0" spc="90">
                <a:solidFill>
                  <a:srgbClr val="1F1E1E"/>
                </a:solidFill>
                <a:latin typeface="Inconsolata"/>
              </a:rPr>
              <a:t>MONTH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56000"/>
            <a:ext cx="952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0" spc="108">
                <a:solidFill>
                  <a:srgbClr val="1E4D5C"/>
                </a:solidFill>
                <a:latin typeface="Inconsolata"/>
              </a:rPr>
              <a:t>PROPOSAL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609600" y="3873500"/>
            <a:ext cx="9525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2000"/>
              </a:lnSpc>
            </a:pPr>
            <a:r>
              <a:rPr sz="5200" b="1" i="0">
                <a:solidFill>
                  <a:srgbClr val="1F1E1E"/>
                </a:solidFill>
                <a:latin typeface="League Spartan"/>
              </a:rPr>
              <a:t>A clear title for this deck, in two lines at most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588000"/>
            <a:ext cx="7620000" cy="317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1F1E1E"/>
                </a:solidFill>
                <a:latin typeface="League Spartan"/>
              </a:rPr>
              <a:t>Client or audience name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A4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000" y="3175000"/>
            <a:ext cx="4445000" cy="469688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00" y="3302000"/>
            <a:ext cx="6985000" cy="39315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413000"/>
            <a:ext cx="825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 spc="131">
                <a:solidFill>
                  <a:srgbClr val="CD9F36"/>
                </a:solidFill>
                <a:latin typeface="League Spartan"/>
              </a:rPr>
              <a:t>SECTION 01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609600" y="2730500"/>
            <a:ext cx="8255000" cy="146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200" b="1" i="0">
                <a:solidFill>
                  <a:srgbClr val="F9F8F2"/>
                </a:solidFill>
                <a:latin typeface="League Spartan"/>
              </a:rPr>
              <a:t>Section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318000"/>
            <a:ext cx="5715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0" i="0">
                <a:solidFill>
                  <a:srgbClr val="ACCDD9"/>
                </a:solidFill>
                <a:latin typeface="League Spartan"/>
              </a:rPr>
              <a:t>One line on what this section covers.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6096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 spc="176">
                <a:solidFill>
                  <a:srgbClr val="B55312"/>
                </a:solidFill>
                <a:latin typeface="League Spartan"/>
              </a:rPr>
              <a:t>EYEBROW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762000" y="889000"/>
            <a:ext cx="9525000" cy="1079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3600" b="1" i="0">
                <a:solidFill>
                  <a:srgbClr val="1F1E1E"/>
                </a:solidFill>
                <a:latin typeface="League Spartan"/>
              </a:rPr>
              <a:t>Page title in a few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095500"/>
            <a:ext cx="7620000" cy="63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0" i="0">
                <a:solidFill>
                  <a:srgbClr val="1F1E1E"/>
                </a:solidFill>
                <a:latin typeface="League Spartan"/>
              </a:rPr>
              <a:t>The lede: one sentence that says what this slide is about.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984500"/>
            <a:ext cx="8128000" cy="292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60000"/>
              </a:lnSpc>
            </a:pPr>
            <a:r>
              <a:rPr sz="1600" b="0" i="0">
                <a:solidFill>
                  <a:srgbClr val="1F1E1E"/>
                </a:solidFill>
                <a:latin typeface="Lora"/>
              </a:rPr>
              <a:t>Body copy in Lora, 32px (16pt). Keep a slide to 40 words or fewer and split it before you shrink the type.</a:t>
            </a:r>
          </a:p>
          <a:p>
            <a:pPr algn="l">
              <a:lnSpc>
                <a:spcPct val="160000"/>
              </a:lnSpc>
              <a:spcBef>
                <a:spcPts val="960"/>
              </a:spcBef>
            </a:pPr>
            <a:r>
              <a:rPr sz="1600" b="1" i="0">
                <a:solidFill>
                  <a:srgbClr val="1F1E1E"/>
                </a:solidFill>
                <a:latin typeface="Lora"/>
              </a:rPr>
              <a:t>Emphasis is Lora bold</a:t>
            </a:r>
            <a:r>
              <a:rPr sz="1600" b="0" i="0">
                <a:solidFill>
                  <a:srgbClr val="1F1E1E"/>
                </a:solidFill>
                <a:latin typeface="Lora"/>
              </a:rPr>
              <a:t>, never italic. Italic means quoting.</a:t>
            </a:r>
          </a:p>
        </p:txBody>
      </p:sp>
      <p:pic>
        <p:nvPicPr>
          <p:cNvPr id="6" name="Picture 5" descr="WBT-20260502-WBT-Monogram-Black-1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00" y="6032500"/>
            <a:ext cx="370417" cy="4445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8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50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85000" y="1905000"/>
            <a:ext cx="444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 spc="176">
                <a:solidFill>
                  <a:srgbClr val="B55312"/>
                </a:solidFill>
                <a:latin typeface="League Spartan"/>
              </a:rPr>
              <a:t>WHO WE ARE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6985000" y="2222500"/>
            <a:ext cx="45720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1F1E1E"/>
                </a:solidFill>
                <a:latin typeface="League Spartan"/>
              </a:rPr>
              <a:t>A headline that pairs with the photo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85000" y="3429000"/>
            <a:ext cx="44450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60000"/>
              </a:lnSpc>
            </a:pPr>
            <a:r>
              <a:rPr sz="1500" b="0" i="0">
                <a:solidFill>
                  <a:srgbClr val="1F1E1E"/>
                </a:solidFill>
                <a:latin typeface="Lora"/>
              </a:rPr>
              <a:t>Two or three sentences in Lora. Use WBT’s own photos, never stock. Keep faces clear of the text and the slide edge.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8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00" y="-571500"/>
            <a:ext cx="3556000" cy="2000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70000" y="1905000"/>
            <a:ext cx="952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 spc="131">
                <a:solidFill>
                  <a:srgbClr val="1E4D5C"/>
                </a:solidFill>
                <a:latin typeface="League Spartan"/>
              </a:rPr>
              <a:t>IN THEIR WORDS</a:t>
            </a:r>
          </a:p>
        </p:txBody>
      </p:sp>
      <p:sp>
        <p:nvSpPr>
          <p:cNvPr id="5" name="Quote"/>
          <p:cNvSpPr txBox="1"/>
          <p:nvPr/>
        </p:nvSpPr>
        <p:spPr>
          <a:xfrm>
            <a:off x="1130300" y="2286000"/>
            <a:ext cx="9652000" cy="25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800" b="0" i="1">
                <a:solidFill>
                  <a:srgbClr val="1F1E1E"/>
                </a:solidFill>
                <a:latin typeface="Lora"/>
              </a:rPr>
              <a:t>“I walked out of our team retreat feeling confident about my team’s roles, responsibilities, and alignment on achieving our overall mission.”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70000" y="5016500"/>
            <a:ext cx="6985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 spc="88">
                <a:solidFill>
                  <a:srgbClr val="1E4D5C"/>
                </a:solidFill>
                <a:latin typeface="Inconsolata"/>
              </a:rPr>
              <a:t>JAMES BAUMER, DEVELOPMENT DIRECTOR, EMPOWER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6096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 spc="176">
                <a:solidFill>
                  <a:srgbClr val="B55312"/>
                </a:solidFill>
                <a:latin typeface="League Spartan"/>
              </a:rPr>
              <a:t>THE IMPACT OF COACHING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762000" y="889000"/>
            <a:ext cx="9525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3600" b="1" i="0">
                <a:solidFill>
                  <a:srgbClr val="1F1E1E"/>
                </a:solidFill>
                <a:latin typeface="League Spartan"/>
              </a:rPr>
              <a:t>What the research shows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86000"/>
            <a:ext cx="34290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sz="10000" b="1" i="0">
                <a:solidFill>
                  <a:srgbClr val="2531A5"/>
                </a:solidFill>
                <a:latin typeface="League Spartan"/>
              </a:rPr>
              <a:t>80%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810000"/>
            <a:ext cx="3048000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 i="0">
                <a:solidFill>
                  <a:srgbClr val="1F1E1E"/>
                </a:solidFill>
                <a:latin typeface="Lora"/>
              </a:rPr>
              <a:t>of people who receive coaching</a:t>
            </a:r>
            <a:r>
              <a:rPr sz="1400" b="0" i="0">
                <a:solidFill>
                  <a:srgbClr val="1F1E1E"/>
                </a:solidFill>
                <a:latin typeface="Lora"/>
              </a:rPr>
              <a:t> report increased self-confidence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45000" y="2286000"/>
            <a:ext cx="34290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sz="10000" b="1" i="0">
                <a:solidFill>
                  <a:srgbClr val="2531A5"/>
                </a:solidFill>
                <a:latin typeface="League Spartan"/>
              </a:rPr>
              <a:t>70%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45000" y="3810000"/>
            <a:ext cx="3048000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 i="0">
                <a:solidFill>
                  <a:srgbClr val="1F1E1E"/>
                </a:solidFill>
                <a:latin typeface="Lora"/>
              </a:rPr>
              <a:t>of leaders</a:t>
            </a:r>
            <a:r>
              <a:rPr sz="1400" b="0" i="0">
                <a:solidFill>
                  <a:srgbClr val="1F1E1E"/>
                </a:solidFill>
                <a:latin typeface="Lora"/>
              </a:rPr>
              <a:t> improve performance, communication, and relationships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28000" y="2286000"/>
            <a:ext cx="34290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sz="10000" b="1" i="0">
                <a:solidFill>
                  <a:srgbClr val="2531A5"/>
                </a:solidFill>
                <a:latin typeface="League Spartan"/>
              </a:rPr>
              <a:t>86%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28000" y="3810000"/>
            <a:ext cx="3048000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 i="0">
                <a:solidFill>
                  <a:srgbClr val="1F1E1E"/>
                </a:solidFill>
                <a:latin typeface="Lora"/>
              </a:rPr>
              <a:t>of companies and organizations</a:t>
            </a:r>
            <a:r>
              <a:rPr sz="1400" b="0" i="0">
                <a:solidFill>
                  <a:srgbClr val="1F1E1E"/>
                </a:solidFill>
                <a:latin typeface="Lora"/>
              </a:rPr>
              <a:t> report a positive ROI on coaching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9690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0" i="0" spc="176">
                <a:solidFill>
                  <a:srgbClr val="1E4D5C"/>
                </a:solidFill>
                <a:latin typeface="Inconsolata"/>
              </a:rPr>
              <a:t>RESEARCH FROM THE INTERNATIONAL COACHING FEDERATION (ICF)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8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0" y="-762000"/>
            <a:ext cx="4826000" cy="5507002"/>
          </a:xfrm>
          <a:prstGeom prst="rect">
            <a:avLst/>
          </a:prstGeom>
        </p:spPr>
      </p:pic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762000"/>
            <a:ext cx="3683000" cy="41581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80000" y="1460500"/>
            <a:ext cx="6350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0" i="0" spc="96">
                <a:solidFill>
                  <a:srgbClr val="B55312"/>
                </a:solidFill>
                <a:latin typeface="Inconsolata"/>
              </a:rPr>
              <a:t>CO-FOUNDER</a:t>
            </a:r>
          </a:p>
        </p:txBody>
      </p:sp>
      <p:sp>
        <p:nvSpPr>
          <p:cNvPr id="5" name="Title"/>
          <p:cNvSpPr txBox="1"/>
          <p:nvPr/>
        </p:nvSpPr>
        <p:spPr>
          <a:xfrm>
            <a:off x="5080000" y="1714500"/>
            <a:ext cx="6350000" cy="698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 i="0">
                <a:solidFill>
                  <a:srgbClr val="1F1E1E"/>
                </a:solidFill>
                <a:latin typeface="League Spartan"/>
              </a:rPr>
              <a:t>Jenna Shapiro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80000" y="2476500"/>
            <a:ext cx="6350000" cy="317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1">
                <a:solidFill>
                  <a:srgbClr val="1E4D5C"/>
                </a:solidFill>
                <a:latin typeface="Lora"/>
              </a:rPr>
              <a:t>ICF-certified leadership coach and facilitator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0000" y="3048000"/>
            <a:ext cx="60960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65000"/>
              </a:lnSpc>
            </a:pPr>
            <a:r>
              <a:rPr sz="1400" b="0" i="0">
                <a:solidFill>
                  <a:srgbClr val="1F1E1E"/>
                </a:solidFill>
                <a:latin typeface="Lora"/>
              </a:rPr>
              <a:t>Bio text in Lora, 3–5 sentences. Use the bio from workbettertogether.coach/about, word for word.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1A4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000" y="2921000"/>
            <a:ext cx="4572000" cy="4831080"/>
          </a:xfrm>
          <a:prstGeom prst="rect">
            <a:avLst/>
          </a:prstGeom>
        </p:spPr>
      </p:pic>
      <p:pic>
        <p:nvPicPr>
          <p:cNvPr id="4" name="Picture 3" descr="WBT-20260502-Work-Better-Together-Wordmark-Clear-White-1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508000"/>
            <a:ext cx="1241425" cy="50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667000"/>
            <a:ext cx="7620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 i="0" spc="108">
                <a:solidFill>
                  <a:srgbClr val="CD9F36"/>
                </a:solidFill>
                <a:latin typeface="Inconsolata"/>
              </a:rPr>
              <a:t>THANK YOU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609600" y="2984500"/>
            <a:ext cx="7620000" cy="146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2000"/>
              </a:lnSpc>
            </a:pPr>
            <a:r>
              <a:rPr sz="5200" b="1" i="0">
                <a:solidFill>
                  <a:srgbClr val="F9F8F2"/>
                </a:solidFill>
                <a:latin typeface="League Spartan"/>
              </a:rPr>
              <a:t>Let’s get to work.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207000"/>
            <a:ext cx="3302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9F8F2"/>
                </a:solidFill>
                <a:latin typeface="League Spartan"/>
              </a:rPr>
              <a:t>Jenna Shapiro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473700"/>
            <a:ext cx="3302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1">
                <a:solidFill>
                  <a:srgbClr val="ACCDD9"/>
                </a:solidFill>
                <a:latin typeface="Lora"/>
              </a:rPr>
              <a:t>jenna@workbettertogether.coach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5600" y="5207000"/>
            <a:ext cx="3302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9F8F2"/>
                </a:solidFill>
                <a:latin typeface="League Spartan"/>
              </a:rPr>
              <a:t>Stacy Berger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5600" y="5473700"/>
            <a:ext cx="3302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1">
                <a:solidFill>
                  <a:srgbClr val="ACCDD9"/>
                </a:solidFill>
                <a:latin typeface="Lora"/>
              </a:rPr>
              <a:t>stacy@workbettertogether.coach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1F1E1E"/>
      </a:dk1>
      <a:lt1>
        <a:srgbClr val="F9F8F2"/>
      </a:lt1>
      <a:dk2>
        <a:srgbClr val="061A49"/>
      </a:dk2>
      <a:lt2>
        <a:srgbClr val="E4E2DE"/>
      </a:lt2>
      <a:accent1>
        <a:srgbClr val="2531A5"/>
      </a:accent1>
      <a:accent2>
        <a:srgbClr val="CD9F36"/>
      </a:accent2>
      <a:accent3>
        <a:srgbClr val="1E4D5C"/>
      </a:accent3>
      <a:accent4>
        <a:srgbClr val="B55312"/>
      </a:accent4>
      <a:accent5>
        <a:srgbClr val="ACCDD9"/>
      </a:accent5>
      <a:accent6>
        <a:srgbClr val="061A49"/>
      </a:accent6>
      <a:hlink>
        <a:srgbClr val="2531A5"/>
      </a:hlink>
      <a:folHlink>
        <a:srgbClr val="1E4D5C"/>
      </a:folHlink>
    </a:clrScheme>
    <a:fontScheme name="Office">
      <a:majorFont>
        <a:latin typeface="League Spart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Lor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 Better Together · Starter deck</dc:title>
  <dc:subject/>
  <dc:creator>Work Better Together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